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99" r:id="rId2"/>
    <p:sldId id="293" r:id="rId3"/>
    <p:sldId id="258" r:id="rId4"/>
    <p:sldId id="259" r:id="rId5"/>
    <p:sldId id="260" r:id="rId6"/>
    <p:sldId id="261" r:id="rId7"/>
    <p:sldId id="262" r:id="rId8"/>
    <p:sldId id="273" r:id="rId9"/>
    <p:sldId id="274" r:id="rId10"/>
    <p:sldId id="268" r:id="rId11"/>
    <p:sldId id="269" r:id="rId12"/>
    <p:sldId id="270" r:id="rId13"/>
    <p:sldId id="277" r:id="rId14"/>
    <p:sldId id="296" r:id="rId15"/>
    <p:sldId id="291" r:id="rId16"/>
    <p:sldId id="290" r:id="rId17"/>
    <p:sldId id="292" r:id="rId18"/>
    <p:sldId id="275" r:id="rId19"/>
    <p:sldId id="278" r:id="rId20"/>
    <p:sldId id="283" r:id="rId21"/>
    <p:sldId id="279" r:id="rId22"/>
    <p:sldId id="289" r:id="rId23"/>
    <p:sldId id="280" r:id="rId24"/>
    <p:sldId id="284" r:id="rId25"/>
    <p:sldId id="285" r:id="rId26"/>
    <p:sldId id="286" r:id="rId27"/>
    <p:sldId id="294" r:id="rId28"/>
    <p:sldId id="276" r:id="rId29"/>
    <p:sldId id="288" r:id="rId30"/>
    <p:sldId id="300" r:id="rId31"/>
    <p:sldId id="287" r:id="rId32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83EDB-C36B-4941-B46D-F34C25DAD5F8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16F18-E9D5-724D-A183-A51835ECA9C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5836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sz="1200" b="1" i="0" dirty="0">
                <a:solidFill>
                  <a:schemeClr val="accent2"/>
                </a:solidFill>
                <a:effectLst/>
              </a:rPr>
              <a:t>Azure DevOps (</a:t>
            </a:r>
            <a:r>
              <a:rPr lang="en-GB" sz="1200" i="0" dirty="0">
                <a:solidFill>
                  <a:schemeClr val="accent2"/>
                </a:solidFill>
                <a:effectLst/>
              </a:rPr>
              <a:t> Server</a:t>
            </a:r>
            <a:r>
              <a:rPr lang="en-GB" sz="1200" b="1" i="0" dirty="0">
                <a:solidFill>
                  <a:schemeClr val="accent2"/>
                </a:solidFill>
                <a:effectLst/>
              </a:rPr>
              <a:t> )</a:t>
            </a:r>
          </a:p>
          <a:p>
            <a:pPr algn="ctr"/>
            <a:r>
              <a:rPr lang="en-GB" sz="1200" dirty="0">
                <a:solidFill>
                  <a:schemeClr val="accent2"/>
                </a:solidFill>
              </a:rPr>
              <a:t>  is a Microsoft product that provides version control , reporting, project management (for both agile software development and waterfall teams), automated builds, testing and release management capabilities.</a:t>
            </a:r>
            <a:endParaRPr lang="en-RO" sz="1200" dirty="0">
              <a:solidFill>
                <a:schemeClr val="accent2"/>
              </a:solidFill>
            </a:endParaRP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16F18-E9D5-724D-A183-A51835ECA9C8}" type="slidenum">
              <a:rPr lang="en-RO" smtClean="0"/>
              <a:t>14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9466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 dirty="0"/>
              <a:t>Power Shell:  get-childitem –path env:*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16F18-E9D5-724D-A183-A51835ECA9C8}" type="slidenum">
              <a:rPr lang="en-RO" smtClean="0"/>
              <a:t>22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81561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3D09-FF62-C1DA-0524-63D4DE7E6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29F3E-01BF-1A48-D50A-9F5F308E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A0C6-4E0E-3533-F7FC-93B56E5B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896E5-9E5C-DC86-6B90-8989D4BB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DBD1-57D4-F941-AC15-968465082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72569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F0C0-4F75-F4B6-5052-2D3FA5FC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FC7EA-26BB-52E6-9BCE-E86119296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C20A1-7FBF-D8A4-1B21-0E2961B1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EB02F-C8B9-6564-C562-39897140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8F0F4-49BE-FF66-3409-6CA7137A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20139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A3346-F098-E0E4-86A4-69CE4A020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981DE-2563-2122-0883-0647C1F63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0BE30-5F3B-FAF2-60BF-3C3E3DC7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33DC-D078-9D34-6C7A-231B240A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7D495-E389-E28A-F4FA-D2F7233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8214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2BC4-6C6A-704D-591B-46AA1545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6363-CEA2-D30E-DE25-B138E0A51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A13F8-9167-AD59-AC6E-DA759F9D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36E6A-B420-9C0C-89F5-72D6F861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22F08-153B-F592-59BE-D277A22F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7752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D068-AB0E-EE76-2B17-EFA3F794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36226-463A-0476-896A-922D6A6E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42238-7F90-2C68-6AD5-45F9CDAB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3AD21-BBEC-E7FB-E4F8-BBBCA868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723CA-B40C-5FBA-23FA-72C1B8E6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01321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C4678-7AAC-2A4F-015C-00DA549B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1AFD-6C41-C71F-516C-E37D23DBB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DE29E-F9A3-1313-0EFB-4DFA570FC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E0925-8DEA-3521-C15E-649A79FC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E4C66-A5C5-D6A1-5312-62CE9C2D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C5D98-229C-C4C8-E84F-5748106B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84346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A11A-C1A7-8464-8635-C6F317B5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E3F1E-8967-0969-DC36-C07745DC8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E2D0B-1122-6905-E3B1-19DB4E687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17F05-E347-382F-17F3-3DC70DDAD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67CBB-B888-DF56-FDBD-0AC5AF972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6A7BB-9C22-785D-29BE-E93D60A02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F9E664-EF65-D1F3-4BEF-04D17AA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DD16EC-BA58-FC86-871A-64EA2A59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35938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BD4F-05F7-6AB1-AF8C-DA1E8596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F85E1-1A30-25A5-2ED3-D7E8B4BDD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745A7-93EE-B6A3-89A1-50023B568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1FCA8-3914-CE8F-7E08-C3A4929C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19431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DC926-0EC8-781C-F0C6-C06D5693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B1A75-07B5-4B89-DC58-E929AA9C4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3F1A0-8F40-08A5-5FCB-92960348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4174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A971-B827-C911-5E5C-EF492C6B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FBDA-06B6-A065-2E56-135248350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F246E-B2B5-1A13-A8D3-F16B264A1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8B13E-D921-08D9-44E7-C6147576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BD741-D81E-6065-838F-E552FD8F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990F0-A239-85FA-AA05-C567CE43D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79164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7C38-59C5-7ACE-85D1-4C0263DA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A9570-E1B4-EF70-F0FC-FE5C8E7CF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6F4E0-1A59-0D14-E8CE-5F01717CD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CCCE4-1BEF-9357-0F12-1C131A71E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33024-C9A8-5D09-B94B-3938CD199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FE00D-82FF-E8FB-E90E-E7CB1EF1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7931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103414-85CD-73F5-9606-F76E6AC6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F5DD9-8A4A-F7A1-5E81-B31FF3A0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F45AB-3C6A-3944-A889-9C89CB46B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D74DF-AB7F-5A44-94F7-094E1FD1C806}" type="datetimeFigureOut">
              <a:rPr lang="en-RO" smtClean="0"/>
              <a:t>17.05.2022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585B7-C36C-994A-5987-87FF6BE66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57478-22CF-271A-E3F5-DA9D23260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32B24-3DA7-1944-85BA-C0328E29AB2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55195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build/variables?msclkid=3541f3c0cf5e11ec9ab16a307a6d55f4&amp;view=azure-devops&amp;tabs=ya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D324-A6BA-BCAE-C795-156C22C10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1154" y="4833964"/>
            <a:ext cx="7029691" cy="919136"/>
          </a:xfrm>
          <a:solidFill>
            <a:schemeClr val="tx1">
              <a:alpha val="42042"/>
            </a:schemeClr>
          </a:solidFill>
        </p:spPr>
        <p:txBody>
          <a:bodyPr/>
          <a:lstStyle/>
          <a:p>
            <a:r>
              <a:rPr lang="en-RO" dirty="0">
                <a:solidFill>
                  <a:schemeClr val="bg1"/>
                </a:solidFill>
              </a:rPr>
              <a:t>Azure CI/CD pipelines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71629-6B1A-92E7-FAC6-1B564EB9C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753100"/>
            <a:ext cx="9144000" cy="919136"/>
          </a:xfrm>
          <a:solidFill>
            <a:schemeClr val="tx1">
              <a:alpha val="26714"/>
            </a:schemeClr>
          </a:solidFill>
        </p:spPr>
        <p:txBody>
          <a:bodyPr/>
          <a:lstStyle/>
          <a:p>
            <a:r>
              <a:rPr lang="en-RO" dirty="0">
                <a:solidFill>
                  <a:schemeClr val="bg1"/>
                </a:solidFill>
              </a:rPr>
              <a:t>Continuous Integration &amp; Continuous Deployment</a:t>
            </a:r>
          </a:p>
          <a:p>
            <a:r>
              <a:rPr lang="en-GB" dirty="0">
                <a:solidFill>
                  <a:schemeClr val="bg1"/>
                </a:solidFill>
              </a:rPr>
              <a:t>w</a:t>
            </a:r>
            <a:r>
              <a:rPr lang="en-RO" dirty="0">
                <a:solidFill>
                  <a:schemeClr val="bg1"/>
                </a:solidFill>
              </a:rPr>
              <a:t>ith Azure DevOps</a:t>
            </a:r>
          </a:p>
        </p:txBody>
      </p:sp>
    </p:spTree>
    <p:extLst>
      <p:ext uri="{BB962C8B-B14F-4D97-AF65-F5344CB8AC3E}">
        <p14:creationId xmlns:p14="http://schemas.microsoft.com/office/powerpoint/2010/main" val="3636536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C530-E836-DE5B-AF90-636021C6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Continuous delivery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6DD9F1-F45F-80CB-6F2B-B7731EE13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3" t="16819"/>
          <a:stretch/>
        </p:blipFill>
        <p:spPr>
          <a:xfrm>
            <a:off x="1513632" y="1690688"/>
            <a:ext cx="9164735" cy="447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84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CEE0-7E25-B358-04F0-B6420F69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Continuous delivery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375F1B-DC01-3EE7-BB5B-B12962E86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162"/>
          <a:stretch/>
        </p:blipFill>
        <p:spPr>
          <a:xfrm>
            <a:off x="2254874" y="1690688"/>
            <a:ext cx="7682252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76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784A-2C48-DFD2-758F-0A38574C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Difference between Delivery and Deployment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C05220-66CC-5131-D406-76B6E4A14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714"/>
          <a:stretch/>
        </p:blipFill>
        <p:spPr>
          <a:xfrm>
            <a:off x="1818866" y="1985961"/>
            <a:ext cx="8554267" cy="33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27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C388F-5CBE-9F3C-EA0E-11AFB638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473" y="1329304"/>
            <a:ext cx="6365213" cy="1325563"/>
          </a:xfrm>
        </p:spPr>
        <p:txBody>
          <a:bodyPr/>
          <a:lstStyle/>
          <a:p>
            <a:pPr algn="ctr"/>
            <a:r>
              <a:rPr lang="en-RO" b="1" dirty="0">
                <a:latin typeface="ING Me" panose="02000506040000020004" pitchFamily="2" charset="0"/>
                <a:cs typeface="ING Me" panose="02000506040000020004" pitchFamily="2" charset="0"/>
              </a:rPr>
              <a:t>Quiz time!</a:t>
            </a:r>
          </a:p>
        </p:txBody>
      </p:sp>
    </p:spTree>
    <p:extLst>
      <p:ext uri="{BB962C8B-B14F-4D97-AF65-F5344CB8AC3E}">
        <p14:creationId xmlns:p14="http://schemas.microsoft.com/office/powerpoint/2010/main" val="3828479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ow to setup CI and CD in Azure Devops, completely free - Docubear">
            <a:extLst>
              <a:ext uri="{FF2B5EF4-FFF2-40B4-BE49-F238E27FC236}">
                <a16:creationId xmlns:a16="http://schemas.microsoft.com/office/drawing/2014/main" id="{8C7B808D-72FD-D0C5-E897-CA597B87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449"/>
            <a:ext cx="1911814" cy="119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F1175A-0D93-30E9-F75D-FFCA6D7F871E}"/>
              </a:ext>
            </a:extLst>
          </p:cNvPr>
          <p:cNvSpPr/>
          <p:nvPr/>
        </p:nvSpPr>
        <p:spPr>
          <a:xfrm>
            <a:off x="2215417" y="6073160"/>
            <a:ext cx="80204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Segoe UI" panose="020B0502040204020203" pitchFamily="34" charset="0"/>
              </a:rPr>
              <a:t>Data Locations: Australia, Brazil, Canada, Asia Pacific, Europe (EU), India, United Kingdom, United States (US)</a:t>
            </a:r>
            <a:endParaRPr lang="en-GB" sz="1200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D3C42-0CA9-CDA0-68BF-E9A8BFD56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694" y="1087236"/>
            <a:ext cx="7502611" cy="40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84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ing Test Data for Azure DevOps - IRI">
            <a:extLst>
              <a:ext uri="{FF2B5EF4-FFF2-40B4-BE49-F238E27FC236}">
                <a16:creationId xmlns:a16="http://schemas.microsoft.com/office/drawing/2014/main" id="{8763D67C-6CF2-228A-A898-82F942CE6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113" y="1291362"/>
            <a:ext cx="7605774" cy="427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963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AABE-56C3-7EF5-50F0-456D7AAD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Azure DevOps 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2EE9F-BA99-2E75-A5DE-0B19DDCD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51" y="2353264"/>
            <a:ext cx="9014697" cy="33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65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A0DBA8B-7122-9FBB-1F4A-46F5C54C1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18" y="1760416"/>
            <a:ext cx="7509363" cy="33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869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202C-98C7-1906-7193-7DAF1AC9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Azure DevOps portal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F1A49C-B858-7361-CCCD-6693575C3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385" y="1875295"/>
            <a:ext cx="8025229" cy="412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36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EF7710-033D-F530-FCE4-6F9EF1C83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685" y="1741057"/>
            <a:ext cx="6868630" cy="438407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2B6E226-458A-2C8F-386F-1FF980490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Classic pipeline</a:t>
            </a:r>
          </a:p>
        </p:txBody>
      </p:sp>
    </p:spTree>
    <p:extLst>
      <p:ext uri="{BB962C8B-B14F-4D97-AF65-F5344CB8AC3E}">
        <p14:creationId xmlns:p14="http://schemas.microsoft.com/office/powerpoint/2010/main" val="3807909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2DD1C0-9403-8CA7-D583-D851E60A1971}"/>
              </a:ext>
            </a:extLst>
          </p:cNvPr>
          <p:cNvSpPr txBox="1">
            <a:spLocks/>
          </p:cNvSpPr>
          <p:nvPr/>
        </p:nvSpPr>
        <p:spPr>
          <a:xfrm>
            <a:off x="3490317" y="2001495"/>
            <a:ext cx="5605220" cy="919136"/>
          </a:xfrm>
          <a:prstGeom prst="rect">
            <a:avLst/>
          </a:prstGeom>
          <a:solidFill>
            <a:schemeClr val="bg1">
              <a:alpha val="12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RO" dirty="0">
                <a:solidFill>
                  <a:schemeClr val="bg1"/>
                </a:solidFill>
              </a:rPr>
              <a:t>“One Company”</a:t>
            </a:r>
          </a:p>
        </p:txBody>
      </p:sp>
    </p:spTree>
    <p:extLst>
      <p:ext uri="{BB962C8B-B14F-4D97-AF65-F5344CB8AC3E}">
        <p14:creationId xmlns:p14="http://schemas.microsoft.com/office/powerpoint/2010/main" val="28853918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9857-E060-8248-8E16-A0AE4281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159" y="2766218"/>
            <a:ext cx="3950776" cy="1325563"/>
          </a:xfrm>
        </p:spPr>
        <p:txBody>
          <a:bodyPr/>
          <a:lstStyle/>
          <a:p>
            <a:r>
              <a:rPr lang="en-RO" dirty="0"/>
              <a:t>YAML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4AA47C-F0E3-2840-A01A-10DEC8FE9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6116" y="708398"/>
            <a:ext cx="4354745" cy="59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75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7574-8F9B-2911-FC7C-41B1F8FF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Pipeline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7CAE1-2FEB-C2DC-F473-D187F4EA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17" y="1872024"/>
            <a:ext cx="7583166" cy="2132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ACC1E1-F189-33F3-3CD1-A5F6A6448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00"/>
          <a:stretch/>
        </p:blipFill>
        <p:spPr>
          <a:xfrm>
            <a:off x="2304417" y="4320249"/>
            <a:ext cx="7765134" cy="19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24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3717-A552-5C15-1764-CB2D4190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Predefined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08564-4B8D-EFE8-CDB7-D0C97B2DAB2C}"/>
              </a:ext>
            </a:extLst>
          </p:cNvPr>
          <p:cNvSpPr/>
          <p:nvPr/>
        </p:nvSpPr>
        <p:spPr>
          <a:xfrm>
            <a:off x="3430206" y="5516194"/>
            <a:ext cx="533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Predefined variables - Azure Pipelines | Microsoft Docs</a:t>
            </a:r>
            <a:endParaRPr lang="en-RO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1F1B36-FECD-B99B-B9CF-9FC6FD548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51959"/>
              </p:ext>
            </p:extLst>
          </p:nvPr>
        </p:nvGraphicFramePr>
        <p:xfrm>
          <a:off x="370368" y="2461592"/>
          <a:ext cx="11451264" cy="2283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06">
                  <a:extLst>
                    <a:ext uri="{9D8B030D-6E8A-4147-A177-3AD203B41FA5}">
                      <a16:colId xmlns:a16="http://schemas.microsoft.com/office/drawing/2014/main" val="3174834728"/>
                    </a:ext>
                  </a:extLst>
                </a:gridCol>
                <a:gridCol w="2966484">
                  <a:extLst>
                    <a:ext uri="{9D8B030D-6E8A-4147-A177-3AD203B41FA5}">
                      <a16:colId xmlns:a16="http://schemas.microsoft.com/office/drawing/2014/main" val="2689796813"/>
                    </a:ext>
                  </a:extLst>
                </a:gridCol>
                <a:gridCol w="2870790">
                  <a:extLst>
                    <a:ext uri="{9D8B030D-6E8A-4147-A177-3AD203B41FA5}">
                      <a16:colId xmlns:a16="http://schemas.microsoft.com/office/drawing/2014/main" val="3769607894"/>
                    </a:ext>
                  </a:extLst>
                </a:gridCol>
                <a:gridCol w="3391784">
                  <a:extLst>
                    <a:ext uri="{9D8B030D-6E8A-4147-A177-3AD203B41FA5}">
                      <a16:colId xmlns:a16="http://schemas.microsoft.com/office/drawing/2014/main" val="2542813680"/>
                    </a:ext>
                  </a:extLst>
                </a:gridCol>
              </a:tblGrid>
              <a:tr h="418869">
                <a:tc>
                  <a:txBody>
                    <a:bodyPr/>
                    <a:lstStyle/>
                    <a:p>
                      <a:r>
                        <a:rPr lang="en-RO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O" dirty="0"/>
                        <a:t>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09863"/>
                  </a:ext>
                </a:extLst>
              </a:tr>
              <a:tr h="722980"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Agent.OS</a:t>
                      </a:r>
                      <a:endParaRPr lang="en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Build.ArtifactStagingDirectory</a:t>
                      </a:r>
                      <a:endParaRPr lang="en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Environment.Name</a:t>
                      </a:r>
                      <a:endParaRPr lang="en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System.AccessToken</a:t>
                      </a:r>
                      <a:endParaRPr lang="en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003296"/>
                  </a:ext>
                </a:extLst>
              </a:tr>
              <a:tr h="418869"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Agent.BuildDirectory</a:t>
                      </a:r>
                      <a:endParaRPr lang="en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Build.BuildNumber</a:t>
                      </a:r>
                      <a:endParaRPr lang="en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Environment.Id</a:t>
                      </a:r>
                      <a:endParaRPr lang="en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System.CollectionUri</a:t>
                      </a:r>
                      <a:endParaRPr lang="en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347805"/>
                  </a:ext>
                </a:extLst>
              </a:tr>
              <a:tr h="722980"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Agent.JobName</a:t>
                      </a:r>
                      <a:endParaRPr lang="en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Build.Repository.Uri</a:t>
                      </a:r>
                      <a:endParaRPr lang="en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Environment.ResourceName</a:t>
                      </a:r>
                      <a:endParaRPr lang="en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System.DefaultWorkingDirectory</a:t>
                      </a:r>
                      <a:endParaRPr lang="en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19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777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0075-9D7D-109C-19FF-DFF74B2E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Triggers / Continuous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33CC1-C0BA-2222-2F42-546DD870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7" y="1895042"/>
            <a:ext cx="8099525" cy="43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98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9889-C9CD-DC69-81A3-C83E9DB1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Continuous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54ED-FC5F-A716-6422-2A8641F9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30"/>
          <a:stretch/>
        </p:blipFill>
        <p:spPr>
          <a:xfrm>
            <a:off x="1646071" y="1930184"/>
            <a:ext cx="8899857" cy="43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46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5528-FA35-82C9-F068-98CC0F73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Release approvals</a:t>
            </a:r>
            <a:endParaRPr lang="en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94BF8-063F-C027-AA3F-9FD31536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119" y="1690688"/>
            <a:ext cx="8123761" cy="421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6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BA7D-96AA-A652-4619-592E3B30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Multi-stage Release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0EADC-7D59-54AA-0EFB-1727E1D0E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" t="10614" r="1556" b="2514"/>
          <a:stretch/>
        </p:blipFill>
        <p:spPr>
          <a:xfrm>
            <a:off x="838200" y="1805819"/>
            <a:ext cx="10515600" cy="424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53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C8D7-4513-6F7E-47DF-14B093FE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/>
              <a:t>Service connection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D2D35-A673-A08B-F1C4-3EF1BB3B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14" y="2027371"/>
            <a:ext cx="7260771" cy="417385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5D0A0B3-3A27-B4D7-561D-E15339DA4273}"/>
              </a:ext>
            </a:extLst>
          </p:cNvPr>
          <p:cNvSpPr/>
          <p:nvPr/>
        </p:nvSpPr>
        <p:spPr>
          <a:xfrm>
            <a:off x="4039565" y="3541853"/>
            <a:ext cx="960698" cy="7523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C3C403-97E7-23C8-7413-C6A4A20EC882}"/>
              </a:ext>
            </a:extLst>
          </p:cNvPr>
          <p:cNvSpPr/>
          <p:nvPr/>
        </p:nvSpPr>
        <p:spPr>
          <a:xfrm>
            <a:off x="6574214" y="3611302"/>
            <a:ext cx="960698" cy="7523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96544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02F6-302F-C5B8-76B7-35351058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Hosted Agents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54980E-1A6C-8D26-4E5B-BE415A21F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943" b="-7234"/>
          <a:stretch/>
        </p:blipFill>
        <p:spPr>
          <a:xfrm>
            <a:off x="1521412" y="2353455"/>
            <a:ext cx="9149175" cy="34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17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9410D-DDD6-98C0-F289-9947017B8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13" y="753724"/>
            <a:ext cx="7882973" cy="535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37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2115-681C-8528-5D11-E123DD18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532237"/>
            <a:ext cx="10957302" cy="1325563"/>
          </a:xfrm>
        </p:spPr>
        <p:txBody>
          <a:bodyPr/>
          <a:lstStyle/>
          <a:p>
            <a:pPr algn="ctr"/>
            <a:r>
              <a:rPr lang="en-RO" dirty="0"/>
              <a:t>How software gets created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A6A903-581F-E93E-0049-28773547D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49"/>
          <a:stretch/>
        </p:blipFill>
        <p:spPr>
          <a:xfrm>
            <a:off x="1747688" y="1983891"/>
            <a:ext cx="8696624" cy="36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12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C388F-5CBE-9F3C-EA0E-11AFB638A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473" y="1329304"/>
            <a:ext cx="6365213" cy="1325563"/>
          </a:xfrm>
        </p:spPr>
        <p:txBody>
          <a:bodyPr/>
          <a:lstStyle/>
          <a:p>
            <a:pPr algn="ctr"/>
            <a:r>
              <a:rPr lang="en-RO" b="1" dirty="0">
                <a:latin typeface="ING Me" panose="02000506040000020004" pitchFamily="2" charset="0"/>
                <a:cs typeface="ING Me" panose="02000506040000020004" pitchFamily="2" charset="0"/>
              </a:rPr>
              <a:t>Quiz time!</a:t>
            </a:r>
          </a:p>
        </p:txBody>
      </p:sp>
    </p:spTree>
    <p:extLst>
      <p:ext uri="{BB962C8B-B14F-4D97-AF65-F5344CB8AC3E}">
        <p14:creationId xmlns:p14="http://schemas.microsoft.com/office/powerpoint/2010/main" val="1544663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2E7F-F364-0EA3-C059-E05DDEFA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245189"/>
            <a:ext cx="10515600" cy="1325563"/>
          </a:xfrm>
        </p:spPr>
        <p:txBody>
          <a:bodyPr/>
          <a:lstStyle/>
          <a:p>
            <a:pPr algn="ctr"/>
            <a:r>
              <a:rPr lang="en-RO" b="1" dirty="0"/>
              <a:t>Workshops time!</a:t>
            </a:r>
          </a:p>
        </p:txBody>
      </p:sp>
    </p:spTree>
    <p:extLst>
      <p:ext uri="{BB962C8B-B14F-4D97-AF65-F5344CB8AC3E}">
        <p14:creationId xmlns:p14="http://schemas.microsoft.com/office/powerpoint/2010/main" val="1728957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2CF6-3E96-CBE6-23DD-B5320A0C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Software development process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A3F062-9158-318F-F0D4-FDF76C127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535"/>
          <a:stretch/>
        </p:blipFill>
        <p:spPr>
          <a:xfrm>
            <a:off x="2194226" y="1857374"/>
            <a:ext cx="7803547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445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62C03-552D-97C3-B297-C5396890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Deployment process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8925F5-89C2-E2E5-6046-9D291E6DF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75"/>
          <a:stretch/>
        </p:blipFill>
        <p:spPr>
          <a:xfrm>
            <a:off x="1865853" y="1957387"/>
            <a:ext cx="8460293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82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92D7-45EE-B92F-AA41-BC5F32C3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Software development &amp; deployment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830C9D-26B1-54DD-1581-83A8ED96D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849"/>
          <a:stretch/>
        </p:blipFill>
        <p:spPr>
          <a:xfrm>
            <a:off x="2171586" y="1800225"/>
            <a:ext cx="7848828" cy="3705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CB159B-27DC-24AA-1113-1642402BC36E}"/>
              </a:ext>
            </a:extLst>
          </p:cNvPr>
          <p:cNvSpPr txBox="1"/>
          <p:nvPr/>
        </p:nvSpPr>
        <p:spPr>
          <a:xfrm>
            <a:off x="2788075" y="5784989"/>
            <a:ext cx="6615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4000" dirty="0"/>
              <a:t>What problems can they face ?</a:t>
            </a:r>
          </a:p>
        </p:txBody>
      </p:sp>
    </p:spTree>
    <p:extLst>
      <p:ext uri="{BB962C8B-B14F-4D97-AF65-F5344CB8AC3E}">
        <p14:creationId xmlns:p14="http://schemas.microsoft.com/office/powerpoint/2010/main" val="802570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6953-408C-7AF1-977E-3AAAB686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How to improve 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8B65CF-B950-4364-7A4B-E8375196D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50000"/>
          <a:stretch/>
        </p:blipFill>
        <p:spPr>
          <a:xfrm>
            <a:off x="838201" y="2543175"/>
            <a:ext cx="4663971" cy="274796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07420A4-6A24-F9DF-248A-3D532171B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847" b="1"/>
          <a:stretch/>
        </p:blipFill>
        <p:spPr>
          <a:xfrm>
            <a:off x="6432654" y="2543174"/>
            <a:ext cx="4663971" cy="2747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602F2B-2284-B463-89BD-363A6E94F0D4}"/>
              </a:ext>
            </a:extLst>
          </p:cNvPr>
          <p:cNvSpPr txBox="1"/>
          <p:nvPr/>
        </p:nvSpPr>
        <p:spPr>
          <a:xfrm>
            <a:off x="2069564" y="4942164"/>
            <a:ext cx="3035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Using - </a:t>
            </a:r>
            <a:r>
              <a:rPr lang="en-GB" dirty="0"/>
              <a:t>Continuous integration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12CF6-7A3B-D7E0-EB3F-6647A631FFFE}"/>
              </a:ext>
            </a:extLst>
          </p:cNvPr>
          <p:cNvSpPr txBox="1"/>
          <p:nvPr/>
        </p:nvSpPr>
        <p:spPr>
          <a:xfrm>
            <a:off x="7541002" y="4942164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Using - </a:t>
            </a:r>
            <a:r>
              <a:rPr lang="en-GB" dirty="0"/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611023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0D3B-33D0-FD86-F8A3-231855F4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Continuous Integration</a:t>
            </a:r>
          </a:p>
        </p:txBody>
      </p:sp>
      <p:pic>
        <p:nvPicPr>
          <p:cNvPr id="1025" name="Picture 1" descr="page2image32102304">
            <a:extLst>
              <a:ext uri="{FF2B5EF4-FFF2-40B4-BE49-F238E27FC236}">
                <a16:creationId xmlns:a16="http://schemas.microsoft.com/office/drawing/2014/main" id="{2F4EDCFE-8F58-0C67-8882-8C95FE1824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" r="2489"/>
          <a:stretch/>
        </p:blipFill>
        <p:spPr bwMode="auto">
          <a:xfrm>
            <a:off x="1225658" y="2452253"/>
            <a:ext cx="4730622" cy="324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0C3A0-889D-E4FD-F3E4-7BCDC27F8FED}"/>
              </a:ext>
            </a:extLst>
          </p:cNvPr>
          <p:cNvSpPr txBox="1"/>
          <p:nvPr/>
        </p:nvSpPr>
        <p:spPr>
          <a:xfrm>
            <a:off x="6112938" y="2452254"/>
            <a:ext cx="554566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chemeClr val="accent2"/>
                </a:solidFill>
              </a:rPr>
              <a:t>CI</a:t>
            </a:r>
            <a:r>
              <a:rPr lang="en-GB" sz="4400" dirty="0">
                <a:solidFill>
                  <a:schemeClr val="accent2"/>
                </a:solidFill>
              </a:rPr>
              <a:t> is the practice of merging all developers' working copies to a repository several times a day!</a:t>
            </a:r>
            <a:endParaRPr lang="en-GB" sz="4400" dirty="0">
              <a:solidFill>
                <a:schemeClr val="accent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9388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8180-1B14-D921-F323-978732A8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O" dirty="0"/>
              <a:t>Continuous delivery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A8BF7-A3C8-AB65-2CF8-A10E8B41276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1" y="1825625"/>
            <a:ext cx="4791074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GB" sz="4400" b="1" dirty="0">
                <a:solidFill>
                  <a:schemeClr val="accent2"/>
                </a:solidFill>
              </a:rPr>
              <a:t>CD</a:t>
            </a:r>
            <a:r>
              <a:rPr lang="en-GB" sz="4400" dirty="0">
                <a:solidFill>
                  <a:schemeClr val="accent2"/>
                </a:solidFill>
              </a:rPr>
              <a:t> is a software development discipline where software can be released to production at any time </a:t>
            </a:r>
            <a:endParaRPr lang="en-GB" sz="4400" dirty="0">
              <a:solidFill>
                <a:schemeClr val="accent2"/>
              </a:solidFill>
              <a:effectLst/>
            </a:endParaRPr>
          </a:p>
        </p:txBody>
      </p:sp>
      <p:pic>
        <p:nvPicPr>
          <p:cNvPr id="3074" name="Picture 2" descr="Continuous Delivery In a Nutshell | by Zaiku | Medium">
            <a:extLst>
              <a:ext uri="{FF2B5EF4-FFF2-40B4-BE49-F238E27FC236}">
                <a16:creationId xmlns:a16="http://schemas.microsoft.com/office/drawing/2014/main" id="{BC14B786-0AF1-53D7-4991-54B0FE89A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5" t="3659" r="16383" b="5036"/>
          <a:stretch/>
        </p:blipFill>
        <p:spPr bwMode="auto">
          <a:xfrm>
            <a:off x="6562725" y="1548626"/>
            <a:ext cx="4357687" cy="43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990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4699</TotalTime>
  <Words>259</Words>
  <Application>Microsoft Macintosh PowerPoint</Application>
  <PresentationFormat>Widescreen</PresentationFormat>
  <Paragraphs>57</Paragraphs>
  <Slides>31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ING Me</vt:lpstr>
      <vt:lpstr>Segoe UI</vt:lpstr>
      <vt:lpstr>Office Theme</vt:lpstr>
      <vt:lpstr>Azure CI/CD pipelines</vt:lpstr>
      <vt:lpstr>PowerPoint Presentation</vt:lpstr>
      <vt:lpstr>How software gets created</vt:lpstr>
      <vt:lpstr>Software development process</vt:lpstr>
      <vt:lpstr>Deployment process</vt:lpstr>
      <vt:lpstr>Software development &amp; deployment</vt:lpstr>
      <vt:lpstr>How to improve …</vt:lpstr>
      <vt:lpstr>Continuous Integration</vt:lpstr>
      <vt:lpstr>Continuous delivery</vt:lpstr>
      <vt:lpstr>Continuous delivery</vt:lpstr>
      <vt:lpstr>Continuous delivery </vt:lpstr>
      <vt:lpstr>Difference between Delivery and Deployment</vt:lpstr>
      <vt:lpstr>Quiz time!</vt:lpstr>
      <vt:lpstr>PowerPoint Presentation</vt:lpstr>
      <vt:lpstr>PowerPoint Presentation</vt:lpstr>
      <vt:lpstr>Azure DevOps Components</vt:lpstr>
      <vt:lpstr>PowerPoint Presentation</vt:lpstr>
      <vt:lpstr>Azure DevOps portal</vt:lpstr>
      <vt:lpstr>Classic pipeline</vt:lpstr>
      <vt:lpstr>YAML pipeline</vt:lpstr>
      <vt:lpstr>Pipeline Variables</vt:lpstr>
      <vt:lpstr>Predefined Variables</vt:lpstr>
      <vt:lpstr>Triggers / Continuous Integration</vt:lpstr>
      <vt:lpstr>Continuous Deployment</vt:lpstr>
      <vt:lpstr>Release approvals</vt:lpstr>
      <vt:lpstr>Multi-stage Release pipeline</vt:lpstr>
      <vt:lpstr>Service connection</vt:lpstr>
      <vt:lpstr>Hosted Agents</vt:lpstr>
      <vt:lpstr>PowerPoint Presentation</vt:lpstr>
      <vt:lpstr>Quiz time!</vt:lpstr>
      <vt:lpstr>Workshops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Stefanescu, D.C (Dragos)</dc:creator>
  <cp:lastModifiedBy>Stefanescu, D.C (Dragos)</cp:lastModifiedBy>
  <cp:revision>23</cp:revision>
  <dcterms:created xsi:type="dcterms:W3CDTF">2022-04-28T06:19:32Z</dcterms:created>
  <dcterms:modified xsi:type="dcterms:W3CDTF">2022-05-17T10:57:16Z</dcterms:modified>
</cp:coreProperties>
</file>